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11-->
<p:presentation xmlns:r="http://schemas.openxmlformats.org/officeDocument/2006/relationships" xmlns:a="http://schemas.openxmlformats.org/drawingml/2006/main" xmlns:p="http://schemas.openxmlformats.org/presentationml/2006/main" saveSubsetFonts="1">
  <p:sldMasterIdLst>
    <p:sldMasterId id="2147483671" r:id="rId1"/>
  </p:sldMasterIdLst>
  <p:notesMasterIdLst>
    <p:notesMasterId r:id="rId2"/>
  </p:notesMasterIdLst>
  <p:sldIdLst>
    <p:sldId id="259" r:id="rId3"/>
  </p:sldIdLst>
  <p:sldSz cx="6858000" cy="9906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0"/>
    <p:restoredTop sz="0"/>
  </p:normalViewPr>
  <p:slideViewPr>
    <p:cSldViewPr>
      <p:cViewPr varScale="1">
        <p:scale>
          <a:sx n="73" d="100"/>
          <a:sy n="73"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3.xml" /><Relationship Id="rId8" Type="http://schemas.openxmlformats.org/officeDocument/2006/relationships/tableStyles" Target="tableStyles.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2022/12/8</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タイトル スライド">
    <p:spTree>
      <p:nvGrpSpPr>
        <p:cNvPr id="1" name=""/>
        <p:cNvGrpSpPr/>
        <p:nvPr/>
      </p:nvGrpSpPr>
      <p:grpSpPr>
        <a:xfrm>
          <a:off x="0" y="0"/>
          <a: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21070283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タイトルと&#10;縦書きテキスト">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29826347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縦書きタイトルと&#10;縦書きテキスト">
    <p:spTree>
      <p:nvGrpSpPr>
        <p:cNvPr id="1" name=""/>
        <p:cNvGrpSpPr/>
        <p:nvPr/>
      </p:nvGrpSpPr>
      <p:grpSpPr>
        <a:xfrm>
          <a:off x="0" y="0"/>
          <a: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18567934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タイトルとコンテンツ">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244899506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セクション見出し">
    <p:spTree>
      <p:nvGrpSpPr>
        <p:cNvPr id="1" name=""/>
        <p:cNvGrpSpPr/>
        <p:nvPr/>
      </p:nvGrpSpPr>
      <p:grpSpPr>
        <a:xfrm>
          <a:off x="0" y="0"/>
          <a: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91777804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2 つのコンテンツ">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31759141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較">
    <p:spTree>
      <p:nvGrpSpPr>
        <p:cNvPr id="1" name=""/>
        <p:cNvGrpSpPr/>
        <p:nvPr/>
      </p:nvGrpSpPr>
      <p:grpSpPr>
        <a:xfrm>
          <a:off x="0" y="0"/>
          <a: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t>2022/12/8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228237729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タイトルのみ">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t>2022/12/8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02088831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白紙">
    <p:spTree>
      <p:nvGrpSpPr>
        <p:cNvPr id="1" name=""/>
        <p:cNvGrpSpPr/>
        <p:nvPr/>
      </p:nvGrpSpPr>
      <p:grpSpPr>
        <a:xfrm>
          <a:off x="0" y="0"/>
          <a: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t>2022/12/8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23437275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タイトル付きの&#10;コンテンツ">
    <p:spTree>
      <p:nvGrpSpPr>
        <p:cNvPr id="1" name=""/>
        <p:cNvGrpSpPr/>
        <p:nvPr/>
      </p:nvGrpSpPr>
      <p:grpSpPr>
        <a:xfrm>
          <a:off x="0" y="0"/>
          <a: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6153817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タイトル付きの図">
    <p:spTree>
      <p:nvGrpSpPr>
        <p:cNvPr id="1" name=""/>
        <p:cNvGrpSpPr/>
        <p:nvPr/>
      </p:nvGrpSpPr>
      <p:grpSpPr>
        <a:xfrm>
          <a:off x="0" y="0"/>
          <a: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4064168394"/>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stStyle>
          <a:p>
            <a:fld id="{9E7C3B56-9147-42C1-86F7-8AF113B94D43}" type="datetimeFigureOut">
              <a:rPr kumimoji="1" lang="ja-JP" altLang="en-US" smtClean="0"/>
              <a:t>2022/12/8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2" name="テキスト ボックス 11"/>
          <p:cNvSpPr txBox="1"/>
          <p:nvPr/>
        </p:nvSpPr>
        <p:spPr>
          <a:xfrm>
            <a:off x="2069311" y="1933437"/>
            <a:ext cx="2719379" cy="30777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「著作権」とは、どんな権利？</a:t>
            </a:r>
            <a:endParaRPr kumimoji="1" lang="en-US" altLang="ja-JP"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577081"/>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インターネット上には写真や動画、イラスト、文章など、さまざまな作品があふれています。こうした作品は簡単にコピーして利用できてしまいますが、「著作権」についてきちんと理解していないと、罪に問われてしまう可能性もあり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667799"/>
            <a:ext cx="6180446" cy="461665"/>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200" b="1" i="0" normalizeH="0" noProof="0">
                <a:uLnTx/>
                <a:uFillTx/>
                <a:latin typeface="メイリオ" panose="020b0604030504040204" pitchFamily="50" charset="-128"/>
                <a:ea typeface="メイリオ" panose="020b0604030504040204" pitchFamily="50" charset="-128"/>
              </a:rPr>
              <a:t>　著作物をどのように使うと著作権の侵害となるのかを理解し、インターネット上の著作物の取り扱いに注意しましょう。</a:t>
            </a:r>
            <a:endParaRPr lang="en-US" altLang="ja-JP" sz="1200" b="1">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16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「著作権」について正しく理解しましょう！</a:t>
            </a:r>
            <a:endParaRPr lang="en-US" altLang="ja-JP" sz="16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en-US" altLang="ja-JP"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306924"/>
            <a:ext cx="6196996" cy="1061829"/>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「著作権」とは、創作者が自分の作品を他の人に勝手に使われないようにするための権利です。</a:t>
            </a:r>
            <a:r>
              <a:rPr kumimoji="1" lang="ja-JP" altLang="en-US" sz="105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創作者の許可なく作品を使うと、著作権の侵害となり、罪に問われることもあります</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誰かが創作した作品（著作物）には「著作権」が存在します。それは商品として売られているものにかぎった話ではありません。</a:t>
            </a:r>
            <a:r>
              <a:rPr kumimoji="1" lang="en-US" altLang="ja-JP" sz="105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SNS</a:t>
            </a:r>
            <a:r>
              <a:rPr kumimoji="1" lang="ja-JP" altLang="en-US" sz="105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上に投稿されている写真にも、みなさんが描いた絵にも「著作権」はあります</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5C2DFAF2-944A-2076-5547-0A3EA94C42A8}"/>
              </a:ext>
            </a:extLst>
          </p:cNvPr>
          <p:cNvSpPr txBox="1"/>
          <p:nvPr/>
        </p:nvSpPr>
        <p:spPr>
          <a:xfrm>
            <a:off x="1617543" y="4539172"/>
            <a:ext cx="3622914" cy="523220"/>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著作物</a:t>
            </a:r>
            <a:r>
              <a:rPr kumimoji="1" lang="ja-JP" altLang="en-US"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を自由に使ってもいいケースと、</a:t>
            </a:r>
            <a:endParaRPr kumimoji="1" lang="en-US" altLang="ja-JP" sz="1400" b="1">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そうでないケースをおさえておきましょう</a:t>
            </a:r>
            <a:endParaRPr kumimoji="1" lang="en-US" altLang="ja-JP" sz="1400" b="1">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 name="グループ化 13">
            <a:extLst>
              <a:ext uri="{FF2B5EF4-FFF2-40B4-BE49-F238E27FC236}">
                <a16:creationId xmlns:a16="http://schemas.microsoft.com/office/drawing/2014/main" id="{011CD4DD-8000-00DF-23F4-78DFC1935A8D}"/>
              </a:ext>
            </a:extLst>
          </p:cNvPr>
          <p:cNvGrpSpPr/>
          <p:nvPr/>
        </p:nvGrpSpPr>
        <p:grpSpPr>
          <a:xfrm>
            <a:off x="386909" y="3517613"/>
            <a:ext cx="5994419" cy="693186"/>
            <a:chOff x="386909" y="3656856"/>
            <a:chExt cx="5994419" cy="693186"/>
          </a:xfrm>
        </p:grpSpPr>
        <p:sp>
          <p:nvSpPr>
            <p:cNvPr id="10" name="テキスト ボックス 9">
              <a:extLst>
                <a:ext uri="{FF2B5EF4-FFF2-40B4-BE49-F238E27FC236}">
                  <a16:creationId xmlns:a16="http://schemas.microsoft.com/office/drawing/2014/main" id="{2768026E-4287-E9CB-7D70-4486CA2E28EA}"/>
                </a:ext>
              </a:extLst>
            </p:cNvPr>
            <p:cNvSpPr txBox="1"/>
            <p:nvPr/>
          </p:nvSpPr>
          <p:spPr>
            <a:xfrm>
              <a:off x="386909" y="3656856"/>
              <a:ext cx="5994419" cy="30777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sng"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ポイント</a:t>
              </a: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著作物を自由に使えることも</a:t>
              </a:r>
              <a:endParaRPr lang="en-US" altLang="ja-JP" sz="12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6C3897A6-63BB-0337-0755-DE409B90AA6E}"/>
                </a:ext>
              </a:extLst>
            </p:cNvPr>
            <p:cNvSpPr txBox="1"/>
            <p:nvPr/>
          </p:nvSpPr>
          <p:spPr>
            <a:xfrm>
              <a:off x="386909" y="3911460"/>
              <a:ext cx="5994419" cy="438582"/>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2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個人的な利用、つまり自分や家族が楽しむためや、学校の授業で利用する</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ためなどに、著作物をコピーすることは認められています。</a:t>
              </a:r>
              <a:endParaRPr lang="en-US" altLang="ja-JP" sz="120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8" name="グループ化 17">
            <a:extLst>
              <a:ext uri="{FF2B5EF4-FFF2-40B4-BE49-F238E27FC236}">
                <a16:creationId xmlns:a16="http://schemas.microsoft.com/office/drawing/2014/main" id="{E56520B2-A1DB-6FB1-3510-413DC10D844F}"/>
              </a:ext>
            </a:extLst>
          </p:cNvPr>
          <p:cNvGrpSpPr/>
          <p:nvPr/>
        </p:nvGrpSpPr>
        <p:grpSpPr>
          <a:xfrm>
            <a:off x="373462" y="5097016"/>
            <a:ext cx="6183549" cy="1793178"/>
            <a:chOff x="373462" y="5220436"/>
            <a:chExt cx="6183549" cy="1793178"/>
          </a:xfrm>
        </p:grpSpPr>
        <p:sp>
          <p:nvSpPr>
            <p:cNvPr id="7" name="テキスト ボックス 6">
              <a:extLst>
                <a:ext uri="{FF2B5EF4-FFF2-40B4-BE49-F238E27FC236}">
                  <a16:creationId xmlns:a16="http://schemas.microsoft.com/office/drawing/2014/main" id="{FA946154-5AD2-29EB-5EFC-0844FB86005A}"/>
                </a:ext>
              </a:extLst>
            </p:cNvPr>
            <p:cNvSpPr txBox="1"/>
            <p:nvPr/>
          </p:nvSpPr>
          <p:spPr>
            <a:xfrm>
              <a:off x="373462" y="5225280"/>
              <a:ext cx="3055538" cy="369332"/>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en-US" altLang="ja-JP" sz="18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OK</a:t>
              </a:r>
              <a:r>
                <a:rPr kumimoji="1" lang="ja-JP" altLang="en-US" sz="1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sng"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このような使い方は大丈夫です</a:t>
              </a:r>
              <a:endParaRPr lang="en-US" altLang="ja-JP" u="sng">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7C5A9309-3645-6793-4D36-35C578D3108B}"/>
                </a:ext>
              </a:extLst>
            </p:cNvPr>
            <p:cNvSpPr txBox="1"/>
            <p:nvPr/>
          </p:nvSpPr>
          <p:spPr>
            <a:xfrm>
              <a:off x="3501473" y="5220436"/>
              <a:ext cx="3055538" cy="538609"/>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en-US" altLang="ja-JP" sz="18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NG</a:t>
              </a:r>
              <a:r>
                <a:rPr kumimoji="1" lang="ja-JP" altLang="en-US" sz="1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sng"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このような使い方は、著作権の</a:t>
              </a:r>
              <a:endParaRPr lang="en-US" altLang="ja-JP" sz="1100" u="sng">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1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sng" normalizeH="0" noProof="0">
                  <a:uLnTx/>
                  <a:uFillTx/>
                  <a:latin typeface="メイリオ" panose="020b0604030504040204" pitchFamily="50" charset="-128"/>
                  <a:ea typeface="メイリオ" panose="020b0604030504040204" pitchFamily="50" charset="-128"/>
                  <a:cs typeface="メイリオ" panose="020b0604030504040204" pitchFamily="50" charset="-128"/>
                </a:rPr>
                <a:t>侵害となる可能性があります</a:t>
              </a:r>
              <a:endParaRPr lang="en-US" altLang="ja-JP" u="sng">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E159CB39-3045-4288-FA4E-139D561230A1}"/>
                </a:ext>
              </a:extLst>
            </p:cNvPr>
            <p:cNvSpPr txBox="1"/>
            <p:nvPr/>
          </p:nvSpPr>
          <p:spPr>
            <a:xfrm>
              <a:off x="373462" y="5785429"/>
              <a:ext cx="3055538" cy="1061829"/>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・テレビ番組を録画して、家族と一緒に自宅で</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視聴する</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・調べ学習の発表資料に、マンガ本や雑誌のコ</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ピーを貼る</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・体育祭や文化祭などのダンスで、アーティス</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トの音楽を使う</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D8D538FB-9F66-85CD-B856-80D0E2D6169D}"/>
                </a:ext>
              </a:extLst>
            </p:cNvPr>
            <p:cNvSpPr txBox="1"/>
            <p:nvPr/>
          </p:nvSpPr>
          <p:spPr>
            <a:xfrm>
              <a:off x="3411245" y="5790202"/>
              <a:ext cx="3055538" cy="1223412"/>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・録画したテレビ番組の映像を</a:t>
              </a:r>
              <a:r>
                <a:rPr kumimoji="1" lang="en-US" altLang="ja-JP"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SNS</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や動画投稿</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サイトなどに投稿する</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SNS</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のアイコン画像に、アニメのイラストや</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芸能人の写真を使う</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・体育祭や文化祭などでアーティストの音楽に</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合わせてダンスをした動画を、</a:t>
              </a:r>
              <a:r>
                <a:rPr kumimoji="1" lang="en-US" altLang="ja-JP"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SNS</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などに掲</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載する</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3" name="グループ化 22">
            <a:extLst>
              <a:ext uri="{FF2B5EF4-FFF2-40B4-BE49-F238E27FC236}">
                <a16:creationId xmlns:a16="http://schemas.microsoft.com/office/drawing/2014/main" id="{9E3FD745-7AB6-0B79-7DAF-AA406129B3F3}"/>
              </a:ext>
            </a:extLst>
          </p:cNvPr>
          <p:cNvGrpSpPr/>
          <p:nvPr/>
        </p:nvGrpSpPr>
        <p:grpSpPr>
          <a:xfrm>
            <a:off x="391217" y="7140134"/>
            <a:ext cx="5994419" cy="1080049"/>
            <a:chOff x="391217" y="7140134"/>
            <a:chExt cx="5994419" cy="1080049"/>
          </a:xfrm>
        </p:grpSpPr>
        <p:sp>
          <p:nvSpPr>
            <p:cNvPr id="20" name="テキスト ボックス 19">
              <a:extLst>
                <a:ext uri="{FF2B5EF4-FFF2-40B4-BE49-F238E27FC236}">
                  <a16:creationId xmlns:a16="http://schemas.microsoft.com/office/drawing/2014/main" id="{4DB796FC-74FF-A530-B850-28432403A3AC}"/>
                </a:ext>
              </a:extLst>
            </p:cNvPr>
            <p:cNvSpPr txBox="1"/>
            <p:nvPr/>
          </p:nvSpPr>
          <p:spPr>
            <a:xfrm>
              <a:off x="391217" y="7140134"/>
              <a:ext cx="5994419" cy="30777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sng" normalizeH="0" noProof="0">
                  <a:uLnTx/>
                  <a:uFillTx/>
                  <a:latin typeface="メイリオ" panose="020b0604030504040204" pitchFamily="50" charset="-128"/>
                  <a:ea typeface="メイリオ" panose="020b0604030504040204" pitchFamily="50" charset="-128"/>
                  <a:cs typeface="メイリオ" panose="020b0604030504040204" pitchFamily="50" charset="-128"/>
                </a:rPr>
                <a:t>重要</a:t>
              </a: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a:extLst>
                <a:ext uri="{FF2B5EF4-FFF2-40B4-BE49-F238E27FC236}">
                  <a16:creationId xmlns:a16="http://schemas.microsoft.com/office/drawing/2014/main" id="{34209697-2BF9-078A-075B-8A899A88554E}"/>
                </a:ext>
              </a:extLst>
            </p:cNvPr>
            <p:cNvSpPr txBox="1"/>
            <p:nvPr/>
          </p:nvSpPr>
          <p:spPr>
            <a:xfrm>
              <a:off x="1097850" y="7158354"/>
              <a:ext cx="5287561" cy="1061829"/>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・創作者に無断でインターネット上に掲載された著作物を、無断で掲載されたものだ</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と知りながらダウンロードする行為も違法となります。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・インターネット上には、創作した人に断りを入れずに無料で使用できるイラストや</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写真などのフリー素材があります。しかし、こうしたものの多くは、条件の範囲内</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での無料使用が許可されているだけで、規約に違反した使い方をすると、著作権の</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侵害となる可能性もあります。</a:t>
              </a:r>
              <a:endParaRPr lang="en-US" altLang="ja-JP" sz="1200">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867513730"/>
      </p:ext>
    </p:extLst>
  </p:cSld>
  <p:clrMapOvr>
    <a:masterClrMapping/>
  </p:clrMapOvr>
  <p:transition/>
  <p:timing/>
</p:sld>
</file>

<file path=ppt/tags/tag1.xml><?xml version="1.0" encoding="utf-8"?>
<p:tagLst xmlns:p="http://schemas.openxmlformats.org/presentationml/2006/main">
  <p:tag name="AS_NET" val="2.0.50727.8745"/>
  <p:tag name="AS_OS" val="Microsoft Windows NT 6.2.9200.0"/>
  <p:tag name="AS_RELEASE_DATE" val="2017.11.20"/>
  <p:tag name="AS_TITLE" val="Aspose.Slides for .NET 3.5 Client Profile"/>
  <p:tag name="AS_VERSION" val="17.11"/>
</p:tagLst>
</file>

<file path=ppt/theme/theme1.xml><?xml version="1.0" encoding="utf-8"?>
<a:theme xmlns:r="http://schemas.openxmlformats.org/officeDocument/2006/relationships"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35</Paragraphs>
  <Slides>1</Slides>
  <Notes>1</Notes>
  <TotalTime>1</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Office Theme</vt:lpstr>
      <vt:lpstr>Slide 1</vt:lpstr>
    </vt:vector>
  </TitlesOfParts>
  <LinksUpToDate>0</LinksUpToDate>
  <SharedDoc>0</SharedDoc>
  <HyperlinksChanged>0</HyperlinksChanged>
  <Application>Aspose.Slides for .NET</Application>
  <AppVersion>17.1100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2022-12-15T17:11:14.713</cp:lastPrinted>
  <dcterms:created xsi:type="dcterms:W3CDTF">2022-12-15T08:11:14Z</dcterms:created>
  <dcterms:modified xsi:type="dcterms:W3CDTF">2022-12-15T08:11:16Z</dcterms:modified>
</cp:coreProperties>
</file>